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55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84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54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87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16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79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78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2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72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70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07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1A489-A82E-4339-8B78-4892C5268ABE}" type="datetimeFigureOut">
              <a:rPr lang="it-IT" smtClean="0"/>
              <a:t>19/01/2017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2784-7979-404D-8893-7B893DF9B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34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agellanostore.it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autiline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COSA SI POTREBBE FARE CON UN PANNELLO SOLARE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04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5" y="692696"/>
            <a:ext cx="849694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/>
              <a:t>L’idea mi è venuta quando sono entrato nel ripostiglio esterno, che si trova sul mio terrazzo, e mi sono accorto che il contenitore dello spurgo dell’acqua (vedi grafico), dove transitano i tubi dei caloriferi dell’impianto centralizzato, emanava molto calore, come se fosse una stufa. E qui l’idea di utilizzare il calore </a:t>
            </a:r>
            <a:r>
              <a:rPr lang="it-IT" sz="3600" dirty="0" smtClean="0"/>
              <a:t>che andava sprecato</a:t>
            </a:r>
            <a:r>
              <a:rPr lang="it-IT" sz="3600" dirty="0"/>
              <a:t>.</a:t>
            </a:r>
          </a:p>
          <a:p>
            <a:pPr algn="just"/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66352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23928" y="1556792"/>
            <a:ext cx="1152128" cy="237626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391980" y="1340768"/>
            <a:ext cx="216024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 flipV="1">
            <a:off x="2699792" y="3284984"/>
            <a:ext cx="0" cy="151216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3101380" y="3573016"/>
            <a:ext cx="0" cy="12241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V="1">
            <a:off x="3491880" y="3789040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7 21"/>
          <p:cNvCxnSpPr/>
          <p:nvPr/>
        </p:nvCxnSpPr>
        <p:spPr>
          <a:xfrm rot="16200000" flipH="1">
            <a:off x="5504160" y="3182883"/>
            <a:ext cx="252028" cy="172132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7 23"/>
          <p:cNvCxnSpPr/>
          <p:nvPr/>
        </p:nvCxnSpPr>
        <p:spPr>
          <a:xfrm rot="16200000" flipH="1">
            <a:off x="5482214" y="3412966"/>
            <a:ext cx="252028" cy="216024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7 24"/>
          <p:cNvCxnSpPr/>
          <p:nvPr/>
        </p:nvCxnSpPr>
        <p:spPr>
          <a:xfrm rot="16200000" flipH="1">
            <a:off x="5520438" y="3643912"/>
            <a:ext cx="252028" cy="216024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7 25"/>
          <p:cNvCxnSpPr/>
          <p:nvPr/>
        </p:nvCxnSpPr>
        <p:spPr>
          <a:xfrm rot="16200000" flipH="1">
            <a:off x="3365866" y="4689140"/>
            <a:ext cx="252028" cy="216024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7 26"/>
          <p:cNvCxnSpPr/>
          <p:nvPr/>
        </p:nvCxnSpPr>
        <p:spPr>
          <a:xfrm rot="16200000" flipH="1">
            <a:off x="2975366" y="4689140"/>
            <a:ext cx="252028" cy="216024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7 27"/>
          <p:cNvCxnSpPr/>
          <p:nvPr/>
        </p:nvCxnSpPr>
        <p:spPr>
          <a:xfrm rot="16200000" flipH="1">
            <a:off x="2573778" y="4689140"/>
            <a:ext cx="252028" cy="216024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2513236" y="5615146"/>
            <a:ext cx="1204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TUBATURE</a:t>
            </a:r>
            <a:endParaRPr lang="it-IT" b="1" dirty="0"/>
          </a:p>
        </p:txBody>
      </p:sp>
      <p:cxnSp>
        <p:nvCxnSpPr>
          <p:cNvPr id="34" name="Connettore 2 33"/>
          <p:cNvCxnSpPr>
            <a:stCxn id="32" idx="0"/>
          </p:cNvCxnSpPr>
          <p:nvPr/>
        </p:nvCxnSpPr>
        <p:spPr>
          <a:xfrm flipH="1" flipV="1">
            <a:off x="3115612" y="5013176"/>
            <a:ext cx="1" cy="6019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642613" y="802449"/>
            <a:ext cx="2330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CONTENITORE PER LO </a:t>
            </a:r>
          </a:p>
          <a:p>
            <a:r>
              <a:rPr lang="it-IT" b="1" dirty="0" smtClean="0"/>
              <a:t>  SPURGO DELL’ARIA</a:t>
            </a:r>
            <a:endParaRPr lang="it-IT" b="1" dirty="0"/>
          </a:p>
        </p:txBody>
      </p:sp>
      <p:cxnSp>
        <p:nvCxnSpPr>
          <p:cNvPr id="37" name="Connettore 1 36"/>
          <p:cNvCxnSpPr>
            <a:stCxn id="3" idx="0"/>
          </p:cNvCxnSpPr>
          <p:nvPr/>
        </p:nvCxnSpPr>
        <p:spPr>
          <a:xfrm flipV="1">
            <a:off x="4499992" y="119675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4499992" y="1196752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35" idx="2"/>
          </p:cNvCxnSpPr>
          <p:nvPr/>
        </p:nvCxnSpPr>
        <p:spPr>
          <a:xfrm>
            <a:off x="2807804" y="1448780"/>
            <a:ext cx="910185" cy="504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>
            <a:off x="1547664" y="548680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1547664" y="548680"/>
            <a:ext cx="0" cy="55446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7740352" y="548680"/>
            <a:ext cx="0" cy="55446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547664" y="6093296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V="1">
            <a:off x="7740352" y="116632"/>
            <a:ext cx="648072" cy="4320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 flipV="1">
            <a:off x="7740352" y="5615146"/>
            <a:ext cx="648072" cy="4781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8388424" y="116632"/>
            <a:ext cx="0" cy="54985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1547664" y="116632"/>
            <a:ext cx="648072" cy="4320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2195736" y="11663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/>
          <p:cNvCxnSpPr/>
          <p:nvPr/>
        </p:nvCxnSpPr>
        <p:spPr>
          <a:xfrm>
            <a:off x="2699792" y="3320988"/>
            <a:ext cx="12241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5076056" y="3320988"/>
            <a:ext cx="57606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3115613" y="3599462"/>
            <a:ext cx="808315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076056" y="3573016"/>
            <a:ext cx="57606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3491880" y="3789040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5076056" y="3751923"/>
            <a:ext cx="53217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flipH="1">
            <a:off x="251520" y="548680"/>
            <a:ext cx="1296144" cy="253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flipH="1">
            <a:off x="251520" y="6093296"/>
            <a:ext cx="1296144" cy="4320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251520" y="802449"/>
            <a:ext cx="0" cy="57228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nello 55"/>
          <p:cNvSpPr/>
          <p:nvPr/>
        </p:nvSpPr>
        <p:spPr>
          <a:xfrm>
            <a:off x="259892" y="3481735"/>
            <a:ext cx="360040" cy="330514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6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764704"/>
            <a:ext cx="72728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dirty="0"/>
              <a:t>Come fare a convogliare il calore utilizzando energia </a:t>
            </a:r>
            <a:r>
              <a:rPr lang="it-IT" sz="3600" dirty="0" smtClean="0"/>
              <a:t>pulita, senza spendere grosse cifre?</a:t>
            </a:r>
            <a:endParaRPr lang="it-IT" sz="3600" dirty="0"/>
          </a:p>
          <a:p>
            <a:pPr algn="just"/>
            <a:r>
              <a:rPr lang="it-IT" sz="3600" dirty="0"/>
              <a:t>La prima cosa che mi è venuta in </a:t>
            </a:r>
            <a:r>
              <a:rPr lang="it-IT" sz="3600" dirty="0" smtClean="0"/>
              <a:t>mente, è stata quella di utilizzare </a:t>
            </a:r>
            <a:r>
              <a:rPr lang="it-IT" sz="3600" dirty="0"/>
              <a:t>l’energia solare. </a:t>
            </a:r>
          </a:p>
          <a:p>
            <a:pPr algn="just"/>
            <a:r>
              <a:rPr lang="it-IT" sz="3600" dirty="0" smtClean="0"/>
              <a:t>E per </a:t>
            </a:r>
            <a:r>
              <a:rPr lang="it-IT" sz="3600" dirty="0"/>
              <a:t>realizzare il mio progetto mi serviva: un pannello </a:t>
            </a:r>
            <a:r>
              <a:rPr lang="it-IT" sz="3600" dirty="0" smtClean="0"/>
              <a:t>solare, </a:t>
            </a:r>
            <a:r>
              <a:rPr lang="it-IT" sz="3600" dirty="0"/>
              <a:t>un aspiratore/ventilatore, un filtro per l’aria, e un tubo flessibile.</a:t>
            </a:r>
          </a:p>
          <a:p>
            <a:pPr algn="just"/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2504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1196752"/>
            <a:ext cx="1368152" cy="252028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864792" y="2919884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864792" y="2123480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864792" y="1340768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76028" y="1321532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276028" y="2122004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276028" y="2919884"/>
            <a:ext cx="360040" cy="64807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1 9"/>
          <p:cNvCxnSpPr/>
          <p:nvPr/>
        </p:nvCxnSpPr>
        <p:spPr>
          <a:xfrm>
            <a:off x="2411760" y="3243920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411760" y="3567956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1636068" y="3933056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798505" y="5085184"/>
            <a:ext cx="204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PANNELLO SOLARE </a:t>
            </a:r>
            <a:endParaRPr lang="it-IT" b="1" dirty="0"/>
          </a:p>
        </p:txBody>
      </p:sp>
      <p:cxnSp>
        <p:nvCxnSpPr>
          <p:cNvPr id="17" name="Connettore 1 16"/>
          <p:cNvCxnSpPr/>
          <p:nvPr/>
        </p:nvCxnSpPr>
        <p:spPr>
          <a:xfrm>
            <a:off x="4139952" y="1196752"/>
            <a:ext cx="20882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4139335" y="2111884"/>
            <a:ext cx="7200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508104" y="2122004"/>
            <a:ext cx="7200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o 23"/>
          <p:cNvSpPr/>
          <p:nvPr/>
        </p:nvSpPr>
        <p:spPr>
          <a:xfrm flipH="1">
            <a:off x="3977934" y="1069070"/>
            <a:ext cx="882098" cy="1191468"/>
          </a:xfrm>
          <a:prstGeom prst="arc">
            <a:avLst>
              <a:gd name="adj1" fmla="val 18042675"/>
              <a:gd name="adj2" fmla="val 3570826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/>
          <p:cNvSpPr/>
          <p:nvPr/>
        </p:nvSpPr>
        <p:spPr>
          <a:xfrm>
            <a:off x="5904148" y="1209080"/>
            <a:ext cx="648072" cy="914400"/>
          </a:xfrm>
          <a:prstGeom prst="ellipse">
            <a:avLst/>
          </a:prstGeom>
          <a:noFill/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>
            <a:off x="4860032" y="1645568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4860032" y="1645568"/>
            <a:ext cx="0" cy="8004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5517108" y="1640142"/>
            <a:ext cx="0" cy="8113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/>
          <p:nvPr/>
        </p:nvCxnSpPr>
        <p:spPr>
          <a:xfrm>
            <a:off x="4860032" y="2446040"/>
            <a:ext cx="648072" cy="1476"/>
          </a:xfrm>
          <a:prstGeom prst="bentConnector3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 flipH="1">
            <a:off x="4716016" y="2446040"/>
            <a:ext cx="144016" cy="1908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 flipH="1">
            <a:off x="5346086" y="2447516"/>
            <a:ext cx="162018" cy="1893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4716016" y="2636912"/>
            <a:ext cx="63007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nettore 52"/>
          <p:cNvSpPr/>
          <p:nvPr/>
        </p:nvSpPr>
        <p:spPr>
          <a:xfrm>
            <a:off x="4902786" y="2508740"/>
            <a:ext cx="85509" cy="669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Connettore 54"/>
          <p:cNvSpPr/>
          <p:nvPr/>
        </p:nvSpPr>
        <p:spPr>
          <a:xfrm>
            <a:off x="5143780" y="2508740"/>
            <a:ext cx="85509" cy="669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1 56"/>
          <p:cNvCxnSpPr/>
          <p:nvPr/>
        </p:nvCxnSpPr>
        <p:spPr>
          <a:xfrm>
            <a:off x="4418983" y="2111884"/>
            <a:ext cx="0" cy="80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4139952" y="2122004"/>
            <a:ext cx="0" cy="10189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ccia a incrocio 59"/>
          <p:cNvSpPr/>
          <p:nvPr/>
        </p:nvSpPr>
        <p:spPr>
          <a:xfrm>
            <a:off x="5985155" y="1405130"/>
            <a:ext cx="486057" cy="519348"/>
          </a:xfrm>
          <a:prstGeom prst="quad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CasellaDiTesto 64"/>
          <p:cNvSpPr txBox="1"/>
          <p:nvPr/>
        </p:nvSpPr>
        <p:spPr>
          <a:xfrm>
            <a:off x="3994209" y="3198624"/>
            <a:ext cx="3505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ASPIRATORE/VENTILATORE TURBO</a:t>
            </a:r>
            <a:endParaRPr lang="it-IT" b="1" dirty="0"/>
          </a:p>
        </p:txBody>
      </p:sp>
      <p:cxnSp>
        <p:nvCxnSpPr>
          <p:cNvPr id="67" name="Connettore 2 66"/>
          <p:cNvCxnSpPr>
            <a:stCxn id="65" idx="0"/>
          </p:cNvCxnSpPr>
          <p:nvPr/>
        </p:nvCxnSpPr>
        <p:spPr>
          <a:xfrm flipH="1" flipV="1">
            <a:off x="5380778" y="2771552"/>
            <a:ext cx="366283" cy="427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>
            <a:off x="4139335" y="4221088"/>
            <a:ext cx="331298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/>
          <p:nvPr/>
        </p:nvCxnSpPr>
        <p:spPr>
          <a:xfrm>
            <a:off x="4123556" y="4678288"/>
            <a:ext cx="33123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e 71"/>
          <p:cNvSpPr/>
          <p:nvPr/>
        </p:nvSpPr>
        <p:spPr>
          <a:xfrm>
            <a:off x="7272300" y="4221088"/>
            <a:ext cx="36004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Arco 72"/>
          <p:cNvSpPr/>
          <p:nvPr/>
        </p:nvSpPr>
        <p:spPr>
          <a:xfrm rot="13556308">
            <a:off x="4082702" y="4057956"/>
            <a:ext cx="560608" cy="700094"/>
          </a:xfrm>
          <a:prstGeom prst="arc">
            <a:avLst>
              <a:gd name="adj1" fmla="val 15571197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CasellaDiTesto 73"/>
          <p:cNvSpPr txBox="1"/>
          <p:nvPr/>
        </p:nvSpPr>
        <p:spPr>
          <a:xfrm>
            <a:off x="4945540" y="5085184"/>
            <a:ext cx="1780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TUBO FLESSIBILE</a:t>
            </a:r>
            <a:endParaRPr lang="it-IT" b="1" dirty="0"/>
          </a:p>
        </p:txBody>
      </p:sp>
      <p:cxnSp>
        <p:nvCxnSpPr>
          <p:cNvPr id="76" name="Connettore 2 75"/>
          <p:cNvCxnSpPr/>
          <p:nvPr/>
        </p:nvCxnSpPr>
        <p:spPr>
          <a:xfrm flipV="1">
            <a:off x="5779740" y="4678288"/>
            <a:ext cx="0" cy="4068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3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548680"/>
            <a:ext cx="88569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Ora pensiamo ai </a:t>
            </a:r>
            <a:r>
              <a:rPr lang="it-IT" sz="2400" dirty="0" smtClean="0"/>
              <a:t>costi, </a:t>
            </a:r>
            <a:r>
              <a:rPr lang="it-IT" sz="2400" dirty="0"/>
              <a:t>e dove comprare quello che </a:t>
            </a:r>
            <a:r>
              <a:rPr lang="it-IT" sz="2400" dirty="0" smtClean="0"/>
              <a:t>serve. Cominciamo dall’aspiratore/ventilatore.</a:t>
            </a:r>
          </a:p>
          <a:p>
            <a:pPr algn="just"/>
            <a:r>
              <a:rPr lang="it-IT" sz="2400" dirty="0" smtClean="0"/>
              <a:t>Sul </a:t>
            </a:r>
            <a:r>
              <a:rPr lang="it-IT" sz="2400" dirty="0"/>
              <a:t>sito </a:t>
            </a:r>
            <a:r>
              <a:rPr lang="it-IT" sz="2400" u="sng" dirty="0">
                <a:hlinkClick r:id="rId2"/>
              </a:rPr>
              <a:t>www.magellanostore.it</a:t>
            </a:r>
            <a:r>
              <a:rPr lang="it-IT" sz="2400" dirty="0"/>
              <a:t> ho trovato </a:t>
            </a:r>
            <a:r>
              <a:rPr lang="it-IT" sz="2400" dirty="0" smtClean="0"/>
              <a:t>l’</a:t>
            </a:r>
            <a:r>
              <a:rPr lang="it-IT" sz="2400" dirty="0" err="1" smtClean="0"/>
              <a:t>Attwood</a:t>
            </a:r>
            <a:r>
              <a:rPr lang="it-IT" sz="2400" dirty="0" smtClean="0"/>
              <a:t> </a:t>
            </a:r>
            <a:r>
              <a:rPr lang="it-IT" sz="2400" dirty="0"/>
              <a:t>Turbo 12V, 5 A, 6 mc al </a:t>
            </a:r>
            <a:r>
              <a:rPr lang="it-IT" sz="2400" dirty="0" smtClean="0"/>
              <a:t>minuto, </a:t>
            </a:r>
            <a:r>
              <a:rPr lang="it-IT" sz="2400" dirty="0"/>
              <a:t>al costo di circa trenta euro.</a:t>
            </a:r>
          </a:p>
          <a:p>
            <a:pPr algn="just"/>
            <a:endParaRPr lang="it-IT" sz="2400" dirty="0"/>
          </a:p>
        </p:txBody>
      </p:sp>
      <p:pic>
        <p:nvPicPr>
          <p:cNvPr id="3" name="Immagine 2" descr="C:\Users\Vito Speroni\Desktop\1_16.173-174.xx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2190750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/>
          <p:cNvSpPr txBox="1"/>
          <p:nvPr/>
        </p:nvSpPr>
        <p:spPr>
          <a:xfrm>
            <a:off x="179512" y="4221088"/>
            <a:ext cx="88569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Calcolando che il consumo è di 5 A e la tensione è di 12 Volt, </a:t>
            </a:r>
            <a:r>
              <a:rPr lang="it-IT" sz="2400" dirty="0" smtClean="0"/>
              <a:t>è necessario un pannello </a:t>
            </a:r>
            <a:r>
              <a:rPr lang="it-IT" sz="2400" dirty="0"/>
              <a:t>solare con almeno una potenza di 100 Watt.</a:t>
            </a:r>
          </a:p>
          <a:p>
            <a:pPr algn="just"/>
            <a:r>
              <a:rPr lang="it-IT" sz="2400" dirty="0"/>
              <a:t>Sul sito </a:t>
            </a:r>
            <a:r>
              <a:rPr lang="it-IT" sz="2400" u="sng" dirty="0">
                <a:hlinkClick r:id="rId4"/>
              </a:rPr>
              <a:t>www.nautiline.com</a:t>
            </a:r>
            <a:r>
              <a:rPr lang="it-IT" sz="2400" dirty="0"/>
              <a:t> ho trovato quello che cercavo: un pannello solare 12 Volt, 100 Watt. + regolatore: il costo è di circa 110 euro.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003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annello Solare 12V 100W + Regolatore 10A + Connettori MC4 #302001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28575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107504" y="3717032"/>
            <a:ext cx="87849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Il tubo flessibile termoresistente </a:t>
            </a:r>
            <a:r>
              <a:rPr lang="it-IT" sz="2400" dirty="0" smtClean="0"/>
              <a:t>con </a:t>
            </a:r>
            <a:r>
              <a:rPr lang="it-IT" sz="2400" dirty="0"/>
              <a:t>102 millimetri </a:t>
            </a:r>
            <a:r>
              <a:rPr lang="it-IT" sz="2400" dirty="0" smtClean="0"/>
              <a:t>di diametro </a:t>
            </a:r>
            <a:r>
              <a:rPr lang="it-IT" sz="2400" dirty="0"/>
              <a:t>e una lunghezza di due metri, il costo è di circa 24 euro.</a:t>
            </a:r>
          </a:p>
          <a:p>
            <a:r>
              <a:rPr lang="it-IT" sz="2400" dirty="0"/>
              <a:t>Per il filtro posso usare quello per la cappa </a:t>
            </a:r>
            <a:r>
              <a:rPr lang="it-IT" sz="2400" dirty="0" smtClean="0"/>
              <a:t>aspirante: </a:t>
            </a:r>
            <a:r>
              <a:rPr lang="it-IT" sz="2400" dirty="0"/>
              <a:t>circa quattro euro. Totale 168 euro.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805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484784"/>
            <a:ext cx="1080120" cy="26170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205626" y="1196752"/>
            <a:ext cx="144016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/>
          <p:cNvCxnSpPr>
            <a:stCxn id="3" idx="3"/>
          </p:cNvCxnSpPr>
          <p:nvPr/>
        </p:nvCxnSpPr>
        <p:spPr>
          <a:xfrm>
            <a:off x="1349642" y="1340768"/>
            <a:ext cx="252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51520" y="3789040"/>
            <a:ext cx="504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503548" y="4005064"/>
            <a:ext cx="252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51520" y="3789040"/>
            <a:ext cx="0" cy="100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503548" y="4005064"/>
            <a:ext cx="0" cy="100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1835696" y="3793480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1835696" y="4005064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7 22"/>
          <p:cNvCxnSpPr/>
          <p:nvPr/>
        </p:nvCxnSpPr>
        <p:spPr>
          <a:xfrm rot="16200000" flipH="1">
            <a:off x="128216" y="4725144"/>
            <a:ext cx="144016" cy="144016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7 23"/>
          <p:cNvCxnSpPr/>
          <p:nvPr/>
        </p:nvCxnSpPr>
        <p:spPr>
          <a:xfrm rot="16200000" flipH="1">
            <a:off x="431540" y="4941168"/>
            <a:ext cx="144016" cy="144016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7 24"/>
          <p:cNvCxnSpPr/>
          <p:nvPr/>
        </p:nvCxnSpPr>
        <p:spPr>
          <a:xfrm rot="16200000" flipH="1">
            <a:off x="2395302" y="3941564"/>
            <a:ext cx="176932" cy="144016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7 25"/>
          <p:cNvCxnSpPr/>
          <p:nvPr/>
        </p:nvCxnSpPr>
        <p:spPr>
          <a:xfrm rot="16200000" flipH="1">
            <a:off x="2627784" y="3717032"/>
            <a:ext cx="144016" cy="144016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 rot="19563168">
            <a:off x="6962508" y="399912"/>
            <a:ext cx="914400" cy="13616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/>
          <p:cNvSpPr/>
          <p:nvPr/>
        </p:nvSpPr>
        <p:spPr>
          <a:xfrm rot="19464604">
            <a:off x="7658280" y="908722"/>
            <a:ext cx="290200" cy="576064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 rot="19464604">
            <a:off x="7274608" y="418673"/>
            <a:ext cx="290200" cy="576064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/>
          <p:cNvSpPr/>
          <p:nvPr/>
        </p:nvSpPr>
        <p:spPr>
          <a:xfrm rot="19464604">
            <a:off x="7274608" y="1196752"/>
            <a:ext cx="290200" cy="576064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/>
          <p:cNvSpPr/>
          <p:nvPr/>
        </p:nvSpPr>
        <p:spPr>
          <a:xfrm rot="19464604">
            <a:off x="6912277" y="660254"/>
            <a:ext cx="290200" cy="576064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>
            <a:stCxn id="28" idx="2"/>
          </p:cNvCxnSpPr>
          <p:nvPr/>
        </p:nvCxnSpPr>
        <p:spPr>
          <a:xfrm>
            <a:off x="7799914" y="1645562"/>
            <a:ext cx="3466" cy="34396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flipH="1">
            <a:off x="6911039" y="4484340"/>
            <a:ext cx="9236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>
            <a:endCxn id="47" idx="3"/>
          </p:cNvCxnSpPr>
          <p:nvPr/>
        </p:nvCxnSpPr>
        <p:spPr>
          <a:xfrm flipH="1">
            <a:off x="6129548" y="4797152"/>
            <a:ext cx="1670366" cy="61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6550999" y="4440107"/>
            <a:ext cx="360040" cy="884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43"/>
          <p:cNvSpPr/>
          <p:nvPr/>
        </p:nvSpPr>
        <p:spPr>
          <a:xfrm>
            <a:off x="5364088" y="4316678"/>
            <a:ext cx="720080" cy="5760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Rettangolo 44"/>
          <p:cNvSpPr/>
          <p:nvPr/>
        </p:nvSpPr>
        <p:spPr>
          <a:xfrm>
            <a:off x="6084168" y="4431847"/>
            <a:ext cx="54006" cy="13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Rettangolo 46"/>
          <p:cNvSpPr/>
          <p:nvPr/>
        </p:nvSpPr>
        <p:spPr>
          <a:xfrm>
            <a:off x="6075542" y="4737535"/>
            <a:ext cx="54006" cy="13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1 48"/>
          <p:cNvCxnSpPr>
            <a:endCxn id="43" idx="1"/>
          </p:cNvCxnSpPr>
          <p:nvPr/>
        </p:nvCxnSpPr>
        <p:spPr>
          <a:xfrm>
            <a:off x="6138174" y="4483887"/>
            <a:ext cx="412825" cy="4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>
            <a:off x="6662882" y="3840950"/>
            <a:ext cx="145046" cy="538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/>
          <p:cNvSpPr txBox="1"/>
          <p:nvPr/>
        </p:nvSpPr>
        <p:spPr>
          <a:xfrm>
            <a:off x="6370157" y="353236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FUSIBILE</a:t>
            </a:r>
            <a:endParaRPr lang="it-IT" b="1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3917318" y="5291916"/>
            <a:ext cx="2476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REGOLATORE DI CARICA</a:t>
            </a:r>
            <a:endParaRPr lang="it-IT" b="1" dirty="0"/>
          </a:p>
        </p:txBody>
      </p:sp>
      <p:cxnSp>
        <p:nvCxnSpPr>
          <p:cNvPr id="61" name="Connettore 2 60"/>
          <p:cNvCxnSpPr/>
          <p:nvPr/>
        </p:nvCxnSpPr>
        <p:spPr>
          <a:xfrm flipV="1">
            <a:off x="4788024" y="5013176"/>
            <a:ext cx="720080" cy="2787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2122488" y="2199928"/>
            <a:ext cx="72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>
            <a:off x="2123728" y="2492896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>
            <a:off x="2554536" y="2492896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/>
          <p:nvPr/>
        </p:nvCxnSpPr>
        <p:spPr>
          <a:xfrm>
            <a:off x="2313112" y="2348880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71"/>
          <p:cNvCxnSpPr/>
          <p:nvPr/>
        </p:nvCxnSpPr>
        <p:spPr>
          <a:xfrm>
            <a:off x="2300288" y="2352576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/>
          <p:nvPr/>
        </p:nvCxnSpPr>
        <p:spPr>
          <a:xfrm>
            <a:off x="2554536" y="2348880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e 74"/>
          <p:cNvSpPr/>
          <p:nvPr/>
        </p:nvSpPr>
        <p:spPr>
          <a:xfrm>
            <a:off x="2771800" y="2204864"/>
            <a:ext cx="176715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8" name="Connettore 1 77"/>
          <p:cNvCxnSpPr/>
          <p:nvPr/>
        </p:nvCxnSpPr>
        <p:spPr>
          <a:xfrm>
            <a:off x="2300288" y="2636912"/>
            <a:ext cx="2288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1 79"/>
          <p:cNvCxnSpPr/>
          <p:nvPr/>
        </p:nvCxnSpPr>
        <p:spPr>
          <a:xfrm flipH="1">
            <a:off x="2195736" y="2636912"/>
            <a:ext cx="104552" cy="156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/>
          <p:nvPr/>
        </p:nvCxnSpPr>
        <p:spPr>
          <a:xfrm flipH="1">
            <a:off x="2482528" y="2640608"/>
            <a:ext cx="72008" cy="1527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2195736" y="2793318"/>
            <a:ext cx="2867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onnettore 89"/>
          <p:cNvSpPr/>
          <p:nvPr/>
        </p:nvSpPr>
        <p:spPr>
          <a:xfrm>
            <a:off x="2237036" y="2716963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Connettore 90"/>
          <p:cNvSpPr/>
          <p:nvPr/>
        </p:nvSpPr>
        <p:spPr>
          <a:xfrm>
            <a:off x="2385120" y="2716963"/>
            <a:ext cx="7200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1 92"/>
          <p:cNvCxnSpPr>
            <a:stCxn id="2" idx="3"/>
          </p:cNvCxnSpPr>
          <p:nvPr/>
        </p:nvCxnSpPr>
        <p:spPr>
          <a:xfrm>
            <a:off x="1835696" y="2793318"/>
            <a:ext cx="111281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 rot="11962389">
            <a:off x="2098575" y="1907279"/>
            <a:ext cx="914400" cy="914400"/>
          </a:xfrm>
          <a:prstGeom prst="arc">
            <a:avLst>
              <a:gd name="adj1" fmla="val 19299281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7 95"/>
          <p:cNvCxnSpPr/>
          <p:nvPr/>
        </p:nvCxnSpPr>
        <p:spPr>
          <a:xfrm>
            <a:off x="1768321" y="2163726"/>
            <a:ext cx="366650" cy="82275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7 100"/>
          <p:cNvCxnSpPr/>
          <p:nvPr/>
        </p:nvCxnSpPr>
        <p:spPr>
          <a:xfrm>
            <a:off x="1768321" y="2307742"/>
            <a:ext cx="366650" cy="82275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>
            <a:off x="3563888" y="741765"/>
            <a:ext cx="159171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1 104"/>
          <p:cNvCxnSpPr/>
          <p:nvPr/>
        </p:nvCxnSpPr>
        <p:spPr>
          <a:xfrm>
            <a:off x="3563888" y="736659"/>
            <a:ext cx="0" cy="14270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1 106"/>
          <p:cNvCxnSpPr/>
          <p:nvPr/>
        </p:nvCxnSpPr>
        <p:spPr>
          <a:xfrm flipH="1">
            <a:off x="5140523" y="732308"/>
            <a:ext cx="7542" cy="25526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e 111"/>
          <p:cNvSpPr/>
          <p:nvPr/>
        </p:nvSpPr>
        <p:spPr>
          <a:xfrm flipH="1">
            <a:off x="4179942" y="1761052"/>
            <a:ext cx="246949" cy="27964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Ovale 112"/>
          <p:cNvSpPr/>
          <p:nvPr/>
        </p:nvSpPr>
        <p:spPr>
          <a:xfrm>
            <a:off x="2838076" y="2201044"/>
            <a:ext cx="176715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1 114"/>
          <p:cNvCxnSpPr/>
          <p:nvPr/>
        </p:nvCxnSpPr>
        <p:spPr>
          <a:xfrm flipV="1">
            <a:off x="2928128" y="2199928"/>
            <a:ext cx="1139816" cy="49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117"/>
          <p:cNvCxnSpPr>
            <a:stCxn id="113" idx="4"/>
          </p:cNvCxnSpPr>
          <p:nvPr/>
        </p:nvCxnSpPr>
        <p:spPr>
          <a:xfrm>
            <a:off x="2926434" y="2489076"/>
            <a:ext cx="11415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o 119"/>
          <p:cNvSpPr/>
          <p:nvPr/>
        </p:nvSpPr>
        <p:spPr>
          <a:xfrm rot="3795731">
            <a:off x="3435297" y="1508106"/>
            <a:ext cx="914400" cy="1092702"/>
          </a:xfrm>
          <a:prstGeom prst="arc">
            <a:avLst>
              <a:gd name="adj1" fmla="val 16919707"/>
              <a:gd name="adj2" fmla="val 23624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Arco 120"/>
          <p:cNvSpPr/>
          <p:nvPr/>
        </p:nvSpPr>
        <p:spPr>
          <a:xfrm rot="4892066">
            <a:off x="3315633" y="1388784"/>
            <a:ext cx="914400" cy="914400"/>
          </a:xfrm>
          <a:prstGeom prst="arc">
            <a:avLst>
              <a:gd name="adj1" fmla="val 17450112"/>
              <a:gd name="adj2" fmla="val 1966767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1 123"/>
          <p:cNvCxnSpPr/>
          <p:nvPr/>
        </p:nvCxnSpPr>
        <p:spPr>
          <a:xfrm>
            <a:off x="3563888" y="2489076"/>
            <a:ext cx="0" cy="7959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/>
          <p:nvPr/>
        </p:nvCxnSpPr>
        <p:spPr>
          <a:xfrm>
            <a:off x="3563888" y="3284984"/>
            <a:ext cx="158040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1 131"/>
          <p:cNvCxnSpPr/>
          <p:nvPr/>
        </p:nvCxnSpPr>
        <p:spPr>
          <a:xfrm>
            <a:off x="3419872" y="3284984"/>
            <a:ext cx="1440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33"/>
          <p:cNvCxnSpPr/>
          <p:nvPr/>
        </p:nvCxnSpPr>
        <p:spPr>
          <a:xfrm>
            <a:off x="5140523" y="3284984"/>
            <a:ext cx="22356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7 134"/>
          <p:cNvCxnSpPr/>
          <p:nvPr/>
        </p:nvCxnSpPr>
        <p:spPr>
          <a:xfrm>
            <a:off x="4354090" y="1900876"/>
            <a:ext cx="366650" cy="82275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7 137"/>
          <p:cNvCxnSpPr/>
          <p:nvPr/>
        </p:nvCxnSpPr>
        <p:spPr>
          <a:xfrm>
            <a:off x="4219478" y="1999562"/>
            <a:ext cx="366650" cy="82275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7 138"/>
          <p:cNvCxnSpPr/>
          <p:nvPr/>
        </p:nvCxnSpPr>
        <p:spPr>
          <a:xfrm>
            <a:off x="4292240" y="1761052"/>
            <a:ext cx="366650" cy="82275"/>
          </a:xfrm>
          <a:prstGeom prst="curvedConnector3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140"/>
          <p:cNvCxnSpPr/>
          <p:nvPr/>
        </p:nvCxnSpPr>
        <p:spPr>
          <a:xfrm>
            <a:off x="2627784" y="2489076"/>
            <a:ext cx="387007" cy="2308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1 142"/>
          <p:cNvCxnSpPr/>
          <p:nvPr/>
        </p:nvCxnSpPr>
        <p:spPr>
          <a:xfrm>
            <a:off x="2699792" y="2496592"/>
            <a:ext cx="720080" cy="19352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1 144"/>
          <p:cNvCxnSpPr/>
          <p:nvPr/>
        </p:nvCxnSpPr>
        <p:spPr>
          <a:xfrm flipV="1">
            <a:off x="3419872" y="4431847"/>
            <a:ext cx="680285" cy="82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>
            <a:off x="4115990" y="4267800"/>
            <a:ext cx="352499" cy="2045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1 148"/>
          <p:cNvCxnSpPr/>
          <p:nvPr/>
        </p:nvCxnSpPr>
        <p:spPr>
          <a:xfrm>
            <a:off x="5155605" y="4483887"/>
            <a:ext cx="208483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ttangolo 150"/>
          <p:cNvSpPr/>
          <p:nvPr/>
        </p:nvSpPr>
        <p:spPr>
          <a:xfrm>
            <a:off x="5326856" y="4701603"/>
            <a:ext cx="54006" cy="13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Rettangolo 152"/>
          <p:cNvSpPr/>
          <p:nvPr/>
        </p:nvSpPr>
        <p:spPr>
          <a:xfrm>
            <a:off x="5310082" y="4406551"/>
            <a:ext cx="54006" cy="13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5" name="Connettore 1 154"/>
          <p:cNvCxnSpPr>
            <a:endCxn id="151" idx="1"/>
          </p:cNvCxnSpPr>
          <p:nvPr/>
        </p:nvCxnSpPr>
        <p:spPr>
          <a:xfrm flipV="1">
            <a:off x="3014791" y="4767416"/>
            <a:ext cx="2312065" cy="359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2 156"/>
          <p:cNvCxnSpPr>
            <a:stCxn id="158" idx="0"/>
          </p:cNvCxnSpPr>
          <p:nvPr/>
        </p:nvCxnSpPr>
        <p:spPr>
          <a:xfrm flipV="1">
            <a:off x="6377065" y="1266960"/>
            <a:ext cx="533974" cy="4940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asellaDiTesto 157"/>
          <p:cNvSpPr txBox="1"/>
          <p:nvPr/>
        </p:nvSpPr>
        <p:spPr>
          <a:xfrm>
            <a:off x="5380862" y="1761052"/>
            <a:ext cx="199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PANNELLO SOLARE</a:t>
            </a:r>
            <a:endParaRPr lang="it-IT" b="1" dirty="0"/>
          </a:p>
        </p:txBody>
      </p:sp>
      <p:sp>
        <p:nvSpPr>
          <p:cNvPr id="160" name="Rettangolo 159"/>
          <p:cNvSpPr/>
          <p:nvPr/>
        </p:nvSpPr>
        <p:spPr>
          <a:xfrm>
            <a:off x="7336478" y="5085184"/>
            <a:ext cx="914400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CasellaDiTesto 160"/>
          <p:cNvSpPr txBox="1"/>
          <p:nvPr/>
        </p:nvSpPr>
        <p:spPr>
          <a:xfrm>
            <a:off x="4100157" y="3532365"/>
            <a:ext cx="165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INTERRUTTORE</a:t>
            </a:r>
            <a:endParaRPr lang="it-IT" b="1" dirty="0"/>
          </a:p>
        </p:txBody>
      </p:sp>
      <p:sp>
        <p:nvSpPr>
          <p:cNvPr id="163" name="Rettangolo 162"/>
          <p:cNvSpPr/>
          <p:nvPr/>
        </p:nvSpPr>
        <p:spPr>
          <a:xfrm>
            <a:off x="4799137" y="4445240"/>
            <a:ext cx="360040" cy="8846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5" name="Connettore 2 164"/>
          <p:cNvCxnSpPr/>
          <p:nvPr/>
        </p:nvCxnSpPr>
        <p:spPr>
          <a:xfrm flipH="1">
            <a:off x="4354090" y="3789039"/>
            <a:ext cx="176723" cy="5040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1 168"/>
          <p:cNvCxnSpPr>
            <a:endCxn id="163" idx="1"/>
          </p:cNvCxnSpPr>
          <p:nvPr/>
        </p:nvCxnSpPr>
        <p:spPr>
          <a:xfrm>
            <a:off x="4475565" y="4472363"/>
            <a:ext cx="323572" cy="171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/>
          <p:cNvCxnSpPr/>
          <p:nvPr/>
        </p:nvCxnSpPr>
        <p:spPr>
          <a:xfrm flipH="1">
            <a:off x="4979157" y="3840950"/>
            <a:ext cx="1792595" cy="529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2 175"/>
          <p:cNvCxnSpPr/>
          <p:nvPr/>
        </p:nvCxnSpPr>
        <p:spPr>
          <a:xfrm flipV="1">
            <a:off x="1951646" y="4101852"/>
            <a:ext cx="170842" cy="1190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2 177"/>
          <p:cNvCxnSpPr/>
          <p:nvPr/>
        </p:nvCxnSpPr>
        <p:spPr>
          <a:xfrm flipH="1" flipV="1">
            <a:off x="629562" y="4696884"/>
            <a:ext cx="1322084" cy="59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CasellaDiTesto 178"/>
          <p:cNvSpPr txBox="1"/>
          <p:nvPr/>
        </p:nvSpPr>
        <p:spPr>
          <a:xfrm>
            <a:off x="1306746" y="5357718"/>
            <a:ext cx="1204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TUBATURE</a:t>
            </a:r>
            <a:endParaRPr lang="it-IT" b="1" dirty="0"/>
          </a:p>
        </p:txBody>
      </p:sp>
      <p:sp>
        <p:nvSpPr>
          <p:cNvPr id="181" name="CasellaDiTesto 180"/>
          <p:cNvSpPr txBox="1"/>
          <p:nvPr/>
        </p:nvSpPr>
        <p:spPr>
          <a:xfrm>
            <a:off x="1070562" y="260647"/>
            <a:ext cx="277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ASPIRATORE/VENTILATORE</a:t>
            </a:r>
            <a:endParaRPr lang="it-IT" b="1" dirty="0"/>
          </a:p>
        </p:txBody>
      </p:sp>
      <p:cxnSp>
        <p:nvCxnSpPr>
          <p:cNvPr id="183" name="Connettore 2 182"/>
          <p:cNvCxnSpPr>
            <a:stCxn id="181" idx="2"/>
          </p:cNvCxnSpPr>
          <p:nvPr/>
        </p:nvCxnSpPr>
        <p:spPr>
          <a:xfrm flipH="1">
            <a:off x="2421124" y="629979"/>
            <a:ext cx="36004" cy="14518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CasellaDiTesto 184"/>
          <p:cNvSpPr txBox="1"/>
          <p:nvPr/>
        </p:nvSpPr>
        <p:spPr>
          <a:xfrm>
            <a:off x="5173359" y="2482798"/>
            <a:ext cx="276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TUBO TERMORESISTENTE</a:t>
            </a:r>
            <a:endParaRPr lang="it-IT" b="1" dirty="0"/>
          </a:p>
        </p:txBody>
      </p:sp>
      <p:cxnSp>
        <p:nvCxnSpPr>
          <p:cNvPr id="187" name="Connettore 2 186"/>
          <p:cNvCxnSpPr/>
          <p:nvPr/>
        </p:nvCxnSpPr>
        <p:spPr>
          <a:xfrm flipH="1" flipV="1">
            <a:off x="4359746" y="2307742"/>
            <a:ext cx="1742799" cy="1813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98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980728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Se sono fortunato e splende sempre il sole, il bagnetto 2x3, una serra o… altro, penso di essere in grado di scaldarlo: altrimenti devo aggiungere la batteria per accumulare energia, e il costo totale può arrivare a 350 euro.</a:t>
            </a:r>
          </a:p>
          <a:p>
            <a:pPr algn="just"/>
            <a:r>
              <a:rPr lang="it-IT" sz="2400" dirty="0"/>
              <a:t>Comunque: sostituire un poco di energia “sporca” con quella pulita non fa mai male.  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99522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357</Words>
  <Application>Microsoft Office PowerPoint</Application>
  <PresentationFormat>Presentazione su schermo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COSA SI POTREBBE FARE CON UN PANNELLO SOLARE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Vito Speroni</dc:creator>
  <cp:lastModifiedBy>Vito Speroni</cp:lastModifiedBy>
  <cp:revision>27</cp:revision>
  <dcterms:created xsi:type="dcterms:W3CDTF">2017-01-19T10:49:33Z</dcterms:created>
  <dcterms:modified xsi:type="dcterms:W3CDTF">2017-01-19T16:50:58Z</dcterms:modified>
</cp:coreProperties>
</file>